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60" r:id="rId5"/>
    <p:sldId id="264" r:id="rId6"/>
    <p:sldId id="261" r:id="rId7"/>
    <p:sldId id="271" r:id="rId8"/>
    <p:sldId id="266" r:id="rId9"/>
    <p:sldId id="265" r:id="rId10"/>
    <p:sldId id="262" r:id="rId11"/>
    <p:sldId id="263" r:id="rId12"/>
    <p:sldId id="272" r:id="rId13"/>
    <p:sldId id="273" r:id="rId14"/>
    <p:sldId id="274" r:id="rId15"/>
    <p:sldId id="259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766FC-54BB-400B-8839-B16252307E3C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3D31DE-EF0E-4619-9680-53421BA1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7FCE-8465-48D2-A8D3-5B9E651624B8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1288-1D43-4032-B51E-2C0D78631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BD28-E8D4-45C8-BBD0-9DBD4E12C9FC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005B-CBCF-409C-A781-A43DB4C12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71EB-518D-478E-B9A0-1B0F0377B82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3FF3-D6F8-4F9F-8BA0-E1302E95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F6471-5E84-4316-9499-67DBAA8C403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DDA429-B9E3-4F14-A0F4-4BD1F247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8C844-45AA-4A60-B2D1-57C4D7889E80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9ACFB-A8B5-4E77-8547-DBFA70CA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4D0096-188F-4B3D-814D-98E601115008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808E78-4E40-4DBA-81DF-06E7B91EA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595E-52E5-4DA5-9689-1B69BFB261D5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9337-66AB-44F1-8E17-57B2D0C3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456F5-5377-4CA3-A844-366DCD92D24F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896AF-79F9-4AE0-BB15-CD716A7B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F19E-BBD6-4DC2-AB56-558917870620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AB5D-7018-4BA9-8ACA-64E5F369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0F31FE-3822-48B0-8542-15BB5DE47E4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F5EC8F-DA62-45A3-8398-13A744B6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4C16C4-498F-4D23-AF50-C2482997D5D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8E5BF7-8D3B-4323-8A42-A54F831C1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5260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3657600"/>
            <a:ext cx="5657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Types of 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Mechanical waves </a:t>
            </a:r>
            <a:r>
              <a:rPr lang="en-US" sz="3600" dirty="0" smtClean="0"/>
              <a:t>can NOT transmit energy through a vacuum.  They must have a medium to transport the waves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Examples – 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>
                <a:solidFill>
                  <a:srgbClr val="92D050"/>
                </a:solidFill>
              </a:rPr>
              <a:t>Sound</a:t>
            </a:r>
            <a:r>
              <a:rPr lang="en-US" sz="3600" dirty="0" smtClean="0"/>
              <a:t> waves 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/>
              <a:t>t</a:t>
            </a:r>
            <a:r>
              <a:rPr lang="en-US" sz="3600" dirty="0" smtClean="0"/>
              <a:t>ravel through air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>
                <a:solidFill>
                  <a:srgbClr val="92D050"/>
                </a:solidFill>
              </a:rPr>
              <a:t>Water</a:t>
            </a:r>
            <a:r>
              <a:rPr lang="en-US" sz="3600" dirty="0" smtClean="0"/>
              <a:t> waves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113" y="3200400"/>
            <a:ext cx="4286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Sonic Boom!</a:t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/>
          <a:lstStyle/>
          <a:p>
            <a:endParaRPr lang="en-US" sz="36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393825"/>
            <a:ext cx="40513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895600"/>
            <a:ext cx="4152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 Velocity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371600"/>
            <a:ext cx="8610600" cy="5334000"/>
          </a:xfrm>
          <a:blipFill rotWithShape="1">
            <a:blip r:embed="rId2"/>
            <a:stretch>
              <a:fillRect l="-1416" t="-1714"/>
            </a:stretch>
          </a:blipFill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229100" y="2789238"/>
            <a:ext cx="50292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2"/>
              </a:solidFill>
              <a:latin typeface="Corbe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95900" y="4999038"/>
            <a:ext cx="289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667500" y="4999038"/>
            <a:ext cx="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72200" y="3817203"/>
            <a:ext cx="1409700" cy="83099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7429500" y="5548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b="1">
                <a:solidFill>
                  <a:schemeClr val="bg2"/>
                </a:solidFill>
                <a:cs typeface="Arial" charset="0"/>
              </a:rPr>
              <a:t>λ</a:t>
            </a:r>
            <a:endParaRPr lang="en-US" sz="4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5600700" y="5548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2"/>
                </a:solidFill>
                <a:cs typeface="Arial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Relationships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66800"/>
            <a:ext cx="8610600" cy="5288760"/>
          </a:xfrm>
          <a:blipFill rotWithShape="1">
            <a:blip r:embed="rId2"/>
            <a:stretch>
              <a:fillRect l="-920" t="-5184"/>
            </a:stretch>
          </a:blipFill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Changing Wave Direction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Refraction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191000" cy="53340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Refraction</a:t>
            </a:r>
            <a:r>
              <a:rPr lang="en-US" sz="3600" smtClean="0"/>
              <a:t> is when a wave bends (such as when the medium it is traveling through changes)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4254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Diffraction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191000" cy="53340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Diffraction</a:t>
            </a:r>
            <a:r>
              <a:rPr lang="en-US" sz="3600" smtClean="0"/>
              <a:t> is when a wave bends around an object (such as when the medium it is traveling through runs into a barrier)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4035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Reflection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864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Reflection</a:t>
            </a:r>
            <a:r>
              <a:rPr lang="en-US" sz="3600" smtClean="0"/>
              <a:t> is when a wave bounces off of a surface (such as a mirror or an echo)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33663"/>
            <a:ext cx="77724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Interference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864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Interference</a:t>
            </a:r>
            <a:r>
              <a:rPr lang="en-US" sz="3600" smtClean="0"/>
              <a:t> is when a wave bounces off of a surface (such as a mirror or an echo)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51225"/>
            <a:ext cx="5657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30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81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Wave – </a:t>
            </a:r>
            <a:r>
              <a:rPr lang="en-US" sz="3600" smtClean="0"/>
              <a:t>a periodic disturbance in a solid, liquid, or gas as energy is transmitted.</a:t>
            </a:r>
          </a:p>
          <a:p>
            <a:r>
              <a:rPr lang="en-US" sz="3600" smtClean="0"/>
              <a:t>Waves transfer energy!</a:t>
            </a:r>
          </a:p>
          <a:p>
            <a:r>
              <a:rPr lang="en-US" sz="3600" smtClean="0"/>
              <a:t>A wave does not carry matter .  It only moves matter as it travels through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30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81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Compression (longitudinal) waves </a:t>
            </a:r>
            <a:r>
              <a:rPr lang="en-US" sz="3600" smtClean="0"/>
              <a:t>are waves in which the particles of the medium move in a direction </a:t>
            </a:r>
            <a:r>
              <a:rPr lang="en-US" sz="3600" smtClean="0">
                <a:solidFill>
                  <a:srgbClr val="FFFF00"/>
                </a:solidFill>
              </a:rPr>
              <a:t>parallel</a:t>
            </a:r>
            <a:r>
              <a:rPr lang="en-US" sz="3600" smtClean="0"/>
              <a:t> to the direction the waves move.</a:t>
            </a:r>
          </a:p>
          <a:p>
            <a:r>
              <a:rPr lang="en-US" sz="3600" smtClean="0">
                <a:solidFill>
                  <a:srgbClr val="FFFF00"/>
                </a:solidFill>
              </a:rPr>
              <a:t>Medium</a:t>
            </a:r>
            <a:r>
              <a:rPr lang="en-US" sz="3600" smtClean="0"/>
              <a:t> – the substance or material that carries the wave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343400"/>
            <a:ext cx="5638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Transverse waves </a:t>
            </a:r>
            <a:r>
              <a:rPr lang="en-US" sz="3600" smtClean="0"/>
              <a:t>are waves in which particles of the medium move in a direction </a:t>
            </a:r>
            <a:r>
              <a:rPr lang="en-US" sz="3600" smtClean="0">
                <a:solidFill>
                  <a:srgbClr val="FFFF00"/>
                </a:solidFill>
              </a:rPr>
              <a:t>perpendicular</a:t>
            </a:r>
            <a:r>
              <a:rPr lang="en-US" sz="3600" smtClean="0"/>
              <a:t> to the direction the waves move.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5943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Surface waves </a:t>
            </a:r>
            <a:r>
              <a:rPr lang="en-US" sz="3600" smtClean="0"/>
              <a:t>are waves in which the particles of the medium go through circular motions.</a:t>
            </a:r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  <a:p>
            <a:r>
              <a:rPr lang="en-US" sz="3600" smtClean="0"/>
              <a:t>Water waves on the ocean’s surface</a:t>
            </a:r>
          </a:p>
          <a:p>
            <a:endParaRPr lang="en-US" sz="36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3200400"/>
            <a:ext cx="9001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Parts of Longitudinal 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9847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Compression - </a:t>
            </a:r>
            <a:r>
              <a:rPr lang="en-US" sz="3600" smtClean="0"/>
              <a:t>When the particles of a longitudinal wave are close together.</a:t>
            </a:r>
          </a:p>
          <a:p>
            <a:r>
              <a:rPr lang="en-US" sz="3600" smtClean="0">
                <a:solidFill>
                  <a:srgbClr val="FFFF00"/>
                </a:solidFill>
              </a:rPr>
              <a:t>Rarefaction - </a:t>
            </a:r>
            <a:r>
              <a:rPr lang="en-US" sz="3600" smtClean="0"/>
              <a:t>When the particles of a longitudinal wave are far apart.</a:t>
            </a:r>
          </a:p>
          <a:p>
            <a:endParaRPr lang="en-US" sz="3600" smtClean="0">
              <a:solidFill>
                <a:srgbClr val="FFFF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87630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559435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Wavelength</a:t>
            </a:r>
            <a:r>
              <a:rPr lang="en-US" sz="3600" smtClean="0"/>
              <a:t> – Distance between one point on a wave and the exact same place on the next wave. (measure in m)</a:t>
            </a:r>
          </a:p>
          <a:p>
            <a:r>
              <a:rPr lang="en-US" sz="3600" smtClean="0">
                <a:solidFill>
                  <a:srgbClr val="FFFF00"/>
                </a:solidFill>
              </a:rPr>
              <a:t>Period</a:t>
            </a:r>
            <a:r>
              <a:rPr lang="en-US" sz="3600" smtClean="0"/>
              <a:t> – the time it takes two crests or compressions to pass a fixed point</a:t>
            </a:r>
          </a:p>
          <a:p>
            <a:endParaRPr lang="en-US" sz="3600" smtClean="0">
              <a:solidFill>
                <a:srgbClr val="FFFF00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87630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Parts of Transverse 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153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94350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</a:rPr>
              <a:t>Crest - </a:t>
            </a:r>
            <a:r>
              <a:rPr lang="en-US" sz="3200" smtClean="0"/>
              <a:t>The highest point of a transverse wave.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Trough - </a:t>
            </a:r>
            <a:r>
              <a:rPr lang="en-US" sz="3200" smtClean="0"/>
              <a:t>The lowest point of a transverse wave.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Amplitude</a:t>
            </a:r>
            <a:r>
              <a:rPr lang="en-US" sz="3200" smtClean="0"/>
              <a:t> – How far the medium moves from rest (equilibrium).</a:t>
            </a:r>
          </a:p>
          <a:p>
            <a:endParaRPr lang="en-US" sz="3200" smtClean="0">
              <a:solidFill>
                <a:srgbClr val="FFFF00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14663"/>
            <a:ext cx="81534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Types of Waves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Electromagnetic waves </a:t>
            </a:r>
            <a:r>
              <a:rPr lang="en-US" sz="3600" dirty="0" smtClean="0"/>
              <a:t>can transmit energy through a vacuum.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Vacuum</a:t>
            </a:r>
            <a:r>
              <a:rPr lang="en-US" sz="3600" dirty="0" smtClean="0"/>
              <a:t> – empty space (no air or other medium)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Example – 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Waves from the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sun travel through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Outer space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31242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507</TotalTime>
  <Words>340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Waves</vt:lpstr>
      <vt:lpstr>Waves</vt:lpstr>
      <vt:lpstr>Waves</vt:lpstr>
      <vt:lpstr>Waves</vt:lpstr>
      <vt:lpstr>Parts of Longitudinal Waves</vt:lpstr>
      <vt:lpstr>Waves</vt:lpstr>
      <vt:lpstr>Parts of Transverse Waves</vt:lpstr>
      <vt:lpstr>Types of Waves</vt:lpstr>
      <vt:lpstr>Types of Waves</vt:lpstr>
      <vt:lpstr>Sonic Boom! </vt:lpstr>
      <vt:lpstr>Wave Velocity</vt:lpstr>
      <vt:lpstr>Relationships</vt:lpstr>
      <vt:lpstr>Slide 14</vt:lpstr>
      <vt:lpstr>Refraction</vt:lpstr>
      <vt:lpstr>Diffraction</vt:lpstr>
      <vt:lpstr>Reflection</vt:lpstr>
      <vt:lpstr>Interference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Atkins Family Dell</dc:creator>
  <cp:lastModifiedBy>WSFCS Workstation</cp:lastModifiedBy>
  <cp:revision>17</cp:revision>
  <dcterms:created xsi:type="dcterms:W3CDTF">2013-04-13T02:15:09Z</dcterms:created>
  <dcterms:modified xsi:type="dcterms:W3CDTF">2013-04-15T18:46:49Z</dcterms:modified>
</cp:coreProperties>
</file>